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4630400" cy="8229600"/>
  <p:notesSz cx="8229600" cy="14630400"/>
  <p:embeddedFontLst>
    <p:embeddedFont>
      <p:font typeface="Kanit" panose="020B0604020202020204" charset="-34"/>
      <p:regular r:id="rId10"/>
    </p:embeddedFont>
    <p:embeddedFont>
      <p:font typeface="Martel Sans" panose="020B0604020202020204" charset="0"/>
      <p:regular r:id="rId11"/>
    </p:embeddedFont>
    <p:embeddedFont>
      <p:font typeface="Segoe UI" panose="020B0502040204020203" pitchFamily="34" charset="0"/>
      <p:regular r:id="rId12"/>
      <p:bold r:id="rId13"/>
      <p:italic r:id="rId14"/>
      <p:boldItalic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4958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87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478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uk.wikipedia.org/wiki/%D0%9F%D1%80%D0%B0%D0%B2%D0%BE%D0%B2%D0%B0_%D1%81%D0%B8%D1%81%D1%82%D0%B5%D0%BC%D0%B0_%D0%9C%D0%B0%D0%BB%D1%8C%D1%82%D0%B8" TargetMode="External"/><Relationship Id="rId5" Type="http://schemas.openxmlformats.org/officeDocument/2006/relationships/hyperlink" Target="https://zen.in.ua/pravovi-sistemu-svitu/malta-respublika-malta" TargetMode="Externa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14137"/>
            <a:ext cx="7415927" cy="4258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Загальна характеристика правової системи держави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534304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Мальта - унітарна держава.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6015752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Територія країни невелика, не розділена на адміністративні райони.</a:t>
            </a:r>
            <a:endParaRPr lang="en-US" sz="1900" dirty="0"/>
          </a:p>
        </p:txBody>
      </p:sp>
      <p:sp>
        <p:nvSpPr>
          <p:cNvPr id="6" name="Shape 3"/>
          <p:cNvSpPr/>
          <p:nvPr/>
        </p:nvSpPr>
        <p:spPr>
          <a:xfrm>
            <a:off x="6350437" y="7101959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5F88D48-D4F3-FDAE-3F7C-288EC32C2D25}"/>
              </a:ext>
            </a:extLst>
          </p:cNvPr>
          <p:cNvSpPr/>
          <p:nvPr/>
        </p:nvSpPr>
        <p:spPr>
          <a:xfrm>
            <a:off x="12765903" y="7299424"/>
            <a:ext cx="1864497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6819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Державний устрій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1219081" y="1910001"/>
            <a:ext cx="30480" cy="5551408"/>
          </a:xfrm>
          <a:prstGeom prst="roundRect">
            <a:avLst>
              <a:gd name="adj" fmla="val 340200"/>
            </a:avLst>
          </a:prstGeom>
          <a:solidFill>
            <a:srgbClr val="C5D2CF"/>
          </a:solidFill>
          <a:ln/>
        </p:spPr>
      </p:sp>
      <p:sp>
        <p:nvSpPr>
          <p:cNvPr id="5" name="Shape 2"/>
          <p:cNvSpPr/>
          <p:nvPr/>
        </p:nvSpPr>
        <p:spPr>
          <a:xfrm>
            <a:off x="1481554" y="2450068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5D2CF"/>
          </a:solidFill>
          <a:ln/>
        </p:spPr>
      </p:sp>
      <p:sp>
        <p:nvSpPr>
          <p:cNvPr id="6" name="Shape 3"/>
          <p:cNvSpPr/>
          <p:nvPr/>
        </p:nvSpPr>
        <p:spPr>
          <a:xfrm>
            <a:off x="956608" y="218765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77945" y="2280166"/>
            <a:ext cx="11263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900" dirty="0"/>
          </a:p>
        </p:txBody>
      </p:sp>
      <p:sp>
        <p:nvSpPr>
          <p:cNvPr id="8" name="Text 5"/>
          <p:cNvSpPr/>
          <p:nvPr/>
        </p:nvSpPr>
        <p:spPr>
          <a:xfrm>
            <a:off x="2592110" y="215681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Глава держави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2592110" y="2690693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Президент, обирається парламентом на 5 років.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481554" y="4514493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5D2CF"/>
          </a:solidFill>
          <a:ln/>
        </p:spPr>
      </p:sp>
      <p:sp>
        <p:nvSpPr>
          <p:cNvPr id="11" name="Shape 8"/>
          <p:cNvSpPr/>
          <p:nvPr/>
        </p:nvSpPr>
        <p:spPr>
          <a:xfrm>
            <a:off x="956608" y="425207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140559" y="4344591"/>
            <a:ext cx="18740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900" dirty="0"/>
          </a:p>
        </p:txBody>
      </p:sp>
      <p:sp>
        <p:nvSpPr>
          <p:cNvPr id="13" name="Text 10"/>
          <p:cNvSpPr/>
          <p:nvPr/>
        </p:nvSpPr>
        <p:spPr>
          <a:xfrm>
            <a:off x="2592110" y="422124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Законодавча влада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2592110" y="4755118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Однопалатний парламент - Палата представників.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1481554" y="6578918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5D2CF"/>
          </a:solidFill>
          <a:ln/>
        </p:spPr>
      </p:sp>
      <p:sp>
        <p:nvSpPr>
          <p:cNvPr id="16" name="Shape 13"/>
          <p:cNvSpPr/>
          <p:nvPr/>
        </p:nvSpPr>
        <p:spPr>
          <a:xfrm>
            <a:off x="956608" y="631650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39130" y="6409015"/>
            <a:ext cx="190381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900" dirty="0"/>
          </a:p>
        </p:txBody>
      </p:sp>
      <p:sp>
        <p:nvSpPr>
          <p:cNvPr id="18" name="Text 15"/>
          <p:cNvSpPr/>
          <p:nvPr/>
        </p:nvSpPr>
        <p:spPr>
          <a:xfrm>
            <a:off x="2592110" y="628566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Виконавча влада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2592110" y="6819543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Уряд - Кабінет міністрів.</a:t>
            </a:r>
            <a:endParaRPr lang="en-US" sz="1900" dirty="0"/>
          </a:p>
        </p:txBody>
      </p:sp>
      <p:sp>
        <p:nvSpPr>
          <p:cNvPr id="20" name="Блок-схема: решение 19">
            <a:extLst>
              <a:ext uri="{FF2B5EF4-FFF2-40B4-BE49-F238E27FC236}">
                <a16:creationId xmlns:a16="http://schemas.microsoft.com/office/drawing/2014/main" id="{B2EEA416-44E1-7574-E7EB-017C29948640}"/>
              </a:ext>
            </a:extLst>
          </p:cNvPr>
          <p:cNvSpPr/>
          <p:nvPr/>
        </p:nvSpPr>
        <p:spPr>
          <a:xfrm>
            <a:off x="722467" y="1981297"/>
            <a:ext cx="1025136" cy="963413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1</a:t>
            </a:r>
            <a:endParaRPr lang="ru-RU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1" name="Блок-схема: решение 20">
            <a:extLst>
              <a:ext uri="{FF2B5EF4-FFF2-40B4-BE49-F238E27FC236}">
                <a16:creationId xmlns:a16="http://schemas.microsoft.com/office/drawing/2014/main" id="{7679F7F7-18F2-53DD-952D-BB279EB603FA}"/>
              </a:ext>
            </a:extLst>
          </p:cNvPr>
          <p:cNvSpPr/>
          <p:nvPr/>
        </p:nvSpPr>
        <p:spPr>
          <a:xfrm>
            <a:off x="702938" y="4048026"/>
            <a:ext cx="1025136" cy="963413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2</a:t>
            </a:r>
            <a:endParaRPr lang="ru-RU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2" name="Блок-схема: решение 21">
            <a:extLst>
              <a:ext uri="{FF2B5EF4-FFF2-40B4-BE49-F238E27FC236}">
                <a16:creationId xmlns:a16="http://schemas.microsoft.com/office/drawing/2014/main" id="{74DFF4CB-68B0-2C68-C599-5410EDC2DD48}"/>
              </a:ext>
            </a:extLst>
          </p:cNvPr>
          <p:cNvSpPr/>
          <p:nvPr/>
        </p:nvSpPr>
        <p:spPr>
          <a:xfrm>
            <a:off x="702938" y="6114755"/>
            <a:ext cx="1025136" cy="963413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3</a:t>
            </a:r>
            <a:endParaRPr lang="ru-RU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07657"/>
            <a:ext cx="1253537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Правова система. Загальна характеристика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596283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Вплив британського права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61462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Сформувалася в період британської колонізації.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96283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Вплив французького права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61462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Значний вплив Цивільного кодексу 1804.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96283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Вплив інших правових систем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14624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Римська, Візантійська, арабська, лицарів ордена іоаннітів.</a:t>
            </a:r>
            <a:endParaRPr lang="en-US" sz="19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A0D7E35-DF41-95DA-03C3-B4761746A9AB}"/>
              </a:ext>
            </a:extLst>
          </p:cNvPr>
          <p:cNvSpPr/>
          <p:nvPr/>
        </p:nvSpPr>
        <p:spPr>
          <a:xfrm>
            <a:off x="12765903" y="7299424"/>
            <a:ext cx="1864497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826" y="727234"/>
            <a:ext cx="7657148" cy="13275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Цивільне та суміжні з ним галузі права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29826" y="2612350"/>
            <a:ext cx="477917" cy="477917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0326" y="2692003"/>
            <a:ext cx="96917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6920151" y="2612350"/>
            <a:ext cx="2655332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Цивільний кодекс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920151" y="3071574"/>
            <a:ext cx="6966823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Прийнятий 1868 (речове право) і 1873 (особисті права).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29826" y="3862745"/>
            <a:ext cx="477917" cy="477917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88179" y="3942398"/>
            <a:ext cx="161211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6920151" y="3862745"/>
            <a:ext cx="2655332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Торговий кодекс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6920151" y="4321969"/>
            <a:ext cx="6966823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Прийнятий 1857 (загальні питання торгівлі) і 1858 (морська торгівля).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9826" y="5452943"/>
            <a:ext cx="477917" cy="477917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86870" y="5532596"/>
            <a:ext cx="163711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6920151" y="5452943"/>
            <a:ext cx="3972997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Закон про торгове партнерство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920151" y="5912168"/>
            <a:ext cx="6966823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 err="1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Кодифікован</a:t>
            </a:r>
            <a:r>
              <a:rPr lang="uk-UA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е</a:t>
            </a: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мальтійське законодавство про компанії.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229826" y="6703338"/>
            <a:ext cx="477917" cy="477917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82583" y="6782991"/>
            <a:ext cx="172403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6920151" y="6703338"/>
            <a:ext cx="5938242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Закон про морське торговельне судноплавство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6920151" y="7162562"/>
            <a:ext cx="6966823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Прийнятий 1973 р.</a:t>
            </a:r>
            <a:endParaRPr lang="en-US" sz="165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F210569-7A56-6ADE-2FBA-8900A7F42EFE}"/>
              </a:ext>
            </a:extLst>
          </p:cNvPr>
          <p:cNvSpPr/>
          <p:nvPr/>
        </p:nvSpPr>
        <p:spPr>
          <a:xfrm>
            <a:off x="12765903" y="7299424"/>
            <a:ext cx="1864497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0077" y="664488"/>
            <a:ext cx="6027063" cy="753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900"/>
              </a:lnSpc>
              <a:buNone/>
            </a:pPr>
            <a:r>
              <a:rPr lang="en-US" sz="470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Кримінальне право</a:t>
            </a:r>
            <a:endParaRPr lang="en-US" sz="4700" dirty="0"/>
          </a:p>
        </p:txBody>
      </p:sp>
      <p:sp>
        <p:nvSpPr>
          <p:cNvPr id="5" name="Text 1"/>
          <p:cNvSpPr/>
          <p:nvPr/>
        </p:nvSpPr>
        <p:spPr>
          <a:xfrm>
            <a:off x="7897058" y="2020372"/>
            <a:ext cx="3023949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Кримінальний кодекс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7897058" y="2541508"/>
            <a:ext cx="588966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Прийнятий 1854 р.</a:t>
            </a: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7897058" y="3948946"/>
            <a:ext cx="544425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Кримінально-процесуального кодексу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7897058" y="4470082"/>
            <a:ext cx="588966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Виданий 1854 р.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7897058" y="5877520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Страта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7897058" y="6398657"/>
            <a:ext cx="588966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Відмінена в 1971 р.</a:t>
            </a:r>
            <a:endParaRPr lang="en-US" sz="185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E6B6117-4C5D-B8A9-E452-E4417A60339F}"/>
              </a:ext>
            </a:extLst>
          </p:cNvPr>
          <p:cNvSpPr/>
          <p:nvPr/>
        </p:nvSpPr>
        <p:spPr>
          <a:xfrm>
            <a:off x="12765903" y="7299424"/>
            <a:ext cx="1864497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Блок-схема: решение 16">
            <a:extLst>
              <a:ext uri="{FF2B5EF4-FFF2-40B4-BE49-F238E27FC236}">
                <a16:creationId xmlns:a16="http://schemas.microsoft.com/office/drawing/2014/main" id="{C781C3CC-C6EA-06A9-BB1F-177F4BE47136}"/>
              </a:ext>
            </a:extLst>
          </p:cNvPr>
          <p:cNvSpPr/>
          <p:nvPr/>
        </p:nvSpPr>
        <p:spPr>
          <a:xfrm>
            <a:off x="6446606" y="1966273"/>
            <a:ext cx="1088860" cy="1023301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1</a:t>
            </a:r>
            <a:endParaRPr lang="ru-RU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8" name="Блок-схема: решение 17">
            <a:extLst>
              <a:ext uri="{FF2B5EF4-FFF2-40B4-BE49-F238E27FC236}">
                <a16:creationId xmlns:a16="http://schemas.microsoft.com/office/drawing/2014/main" id="{7C14905B-069D-D631-C995-22FB2B4C8E8C}"/>
              </a:ext>
            </a:extLst>
          </p:cNvPr>
          <p:cNvSpPr/>
          <p:nvPr/>
        </p:nvSpPr>
        <p:spPr>
          <a:xfrm>
            <a:off x="6446606" y="3948946"/>
            <a:ext cx="1088860" cy="1023301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2</a:t>
            </a:r>
            <a:endParaRPr lang="ru-RU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9" name="Блок-схема: решение 18">
            <a:extLst>
              <a:ext uri="{FF2B5EF4-FFF2-40B4-BE49-F238E27FC236}">
                <a16:creationId xmlns:a16="http://schemas.microsoft.com/office/drawing/2014/main" id="{12BCE511-45C3-624D-84CB-81EA7C1C629E}"/>
              </a:ext>
            </a:extLst>
          </p:cNvPr>
          <p:cNvSpPr/>
          <p:nvPr/>
        </p:nvSpPr>
        <p:spPr>
          <a:xfrm>
            <a:off x="6446606" y="5877520"/>
            <a:ext cx="1088860" cy="1023301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3</a:t>
            </a:r>
            <a:endParaRPr lang="ru-RU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6819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40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Судова</a:t>
            </a:r>
            <a:r>
              <a:rPr lang="ru-RU" sz="4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система. </a:t>
            </a:r>
            <a:r>
              <a:rPr lang="ru-RU" sz="40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Органи</a:t>
            </a:r>
            <a:r>
              <a:rPr lang="ru-RU" sz="40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контролю</a:t>
            </a:r>
            <a:endParaRPr lang="ru-RU" sz="4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18CBBE-ED26-A06D-50BA-1BAAFAB557DE}"/>
              </a:ext>
            </a:extLst>
          </p:cNvPr>
          <p:cNvSpPr txBox="1"/>
          <p:nvPr/>
        </p:nvSpPr>
        <p:spPr>
          <a:xfrm>
            <a:off x="476250" y="1829485"/>
            <a:ext cx="73152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Система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загальних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судів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на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Мальті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очолюється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Апеляційним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і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Кримінальним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апеляційним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судами. </a:t>
            </a:r>
            <a:endParaRPr lang="ru-RU" sz="3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C0783A-8DAB-972E-4D5D-EEA20940FF01}"/>
              </a:ext>
            </a:extLst>
          </p:cNvPr>
          <p:cNvSpPr txBox="1"/>
          <p:nvPr/>
        </p:nvSpPr>
        <p:spPr>
          <a:xfrm>
            <a:off x="476250" y="3550415"/>
            <a:ext cx="73152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Судова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інстанція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представлена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Цивільним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Комерційним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і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Кримінальним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судами. </a:t>
            </a:r>
            <a:endParaRPr lang="ru-RU" sz="3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3145D0-853F-0FAD-9FB7-A0281BA138B3}"/>
              </a:ext>
            </a:extLst>
          </p:cNvPr>
          <p:cNvSpPr txBox="1"/>
          <p:nvPr/>
        </p:nvSpPr>
        <p:spPr>
          <a:xfrm>
            <a:off x="476250" y="5615285"/>
            <a:ext cx="73152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Всі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судді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призначаються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довічно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Президентом за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поданням</a:t>
            </a:r>
            <a:r>
              <a:rPr lang="ru-RU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Прем'єр-міністра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321682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2" y="0"/>
            <a:ext cx="14612360" cy="185820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3739" y="6324716"/>
            <a:ext cx="1814368" cy="146610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8728" y="7827354"/>
            <a:ext cx="547964" cy="3945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257AE8-02D5-0DB9-3112-204486C65A4F}"/>
              </a:ext>
            </a:extLst>
          </p:cNvPr>
          <p:cNvSpPr txBox="1"/>
          <p:nvPr/>
        </p:nvSpPr>
        <p:spPr>
          <a:xfrm>
            <a:off x="3556512" y="5834413"/>
            <a:ext cx="7311888" cy="682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" sz="3835" b="1" dirty="0">
                <a:solidFill>
                  <a:srgbClr val="332C2C"/>
                </a:solidFill>
                <a:latin typeface="Segoe UI"/>
              </a:rPr>
              <a:t>Дякую за увагу</a:t>
            </a:r>
            <a:r>
              <a:rPr lang="uk" sz="3835" b="1" dirty="0">
                <a:solidFill>
                  <a:srgbClr val="332C2C"/>
                </a:solidFill>
                <a:latin typeface="Arial"/>
              </a:rPr>
              <a:t>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7AB607-7DC8-126B-A25A-2CB17795231C}"/>
              </a:ext>
            </a:extLst>
          </p:cNvPr>
          <p:cNvSpPr txBox="1"/>
          <p:nvPr/>
        </p:nvSpPr>
        <p:spPr>
          <a:xfrm>
            <a:off x="-1340911" y="1563104"/>
            <a:ext cx="7311888" cy="387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" sz="1918" b="1" dirty="0">
                <a:solidFill>
                  <a:srgbClr val="332C2C"/>
                </a:solidFill>
                <a:latin typeface="Segoe UI"/>
              </a:rPr>
              <a:t>Використані джерела:</a:t>
            </a:r>
            <a:endParaRPr lang="uk" sz="1918" b="1" dirty="0">
              <a:solidFill>
                <a:srgbClr val="332C2C"/>
              </a:solidFill>
              <a:latin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6EE0AF-984A-77EB-42FA-F50A35F22BD7}"/>
              </a:ext>
            </a:extLst>
          </p:cNvPr>
          <p:cNvSpPr txBox="1"/>
          <p:nvPr/>
        </p:nvSpPr>
        <p:spPr>
          <a:xfrm>
            <a:off x="642602" y="2083357"/>
            <a:ext cx="11210420" cy="1495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uk-UA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https://zen.in.ua/pravovi-sistemu-svitu/malta-respublika-malta</a:t>
            </a:r>
            <a:endParaRPr lang="uk-U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https://uk.wikipedia.org/wiki/%D0%9F%D1%80%D0%B0%D0%B2%D0%BE%D0%B2%D0%B0_%D1%81%D0%B8%D1%81%D1%82%D0%B5%D0%BC%D0%B0_%D0%9C%D0%B0%D0%BB%D1%8C%D1%82%D0%B8</a:t>
            </a:r>
            <a:endParaRPr lang="uk-UA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endParaRPr lang="ru-RU" sz="1918" dirty="0">
              <a:solidFill>
                <a:srgbClr val="373D3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305</Words>
  <Application>Microsoft Office PowerPoint</Application>
  <PresentationFormat>Произвольный</PresentationFormat>
  <Paragraphs>60</Paragraphs>
  <Slides>7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Calibri</vt:lpstr>
      <vt:lpstr>Segoe UI</vt:lpstr>
      <vt:lpstr>Times New Roman</vt:lpstr>
      <vt:lpstr>Kanit</vt:lpstr>
      <vt:lpstr>Martel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Олександр Головня</cp:lastModifiedBy>
  <cp:revision>5</cp:revision>
  <dcterms:created xsi:type="dcterms:W3CDTF">2024-09-23T17:15:03Z</dcterms:created>
  <dcterms:modified xsi:type="dcterms:W3CDTF">2024-09-26T09:54:20Z</dcterms:modified>
</cp:coreProperties>
</file>